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Spectral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470899-E2FD-416A-BBB6-8DB780DACD47}">
  <a:tblStyle styleId="{79470899-E2FD-416A-BBB6-8DB780DAC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a83767c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a83767c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da83767c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da83767c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da83767c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da83767c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a83767c0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a83767c0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da83767c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da83767c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da83767c0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da83767c0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a83767c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da83767c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57ac541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57ac541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57ac5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57ac5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da83767c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da83767c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257ac541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257ac541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257ac54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257ac54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d8aaf37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d8aaf37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257ac54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257ac54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a83767c0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a83767c0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257ac541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257ac541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da83767c0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da83767c0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a83767c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da83767c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da83767c0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da83767c0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a83767c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da83767c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da83767c0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da83767c0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8aaf37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8aaf37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a83767c0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da83767c0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d015e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d015e6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57ac5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57ac5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257ac54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257ac54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257ac54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257ac54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257ac54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257ac54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941910" y="1885950"/>
            <a:ext cx="66864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0" y="3242858"/>
            <a:ext cx="1308489" cy="583942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398859" y="339715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2456259" y="2628900"/>
            <a:ext cx="5652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20" name="Google Shape;120;p12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1941910" y="1828800"/>
            <a:ext cx="66867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37" name="Google Shape;137;p14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941909" y="470555"/>
            <a:ext cx="66864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 rot="5400000">
            <a:off x="3827709" y="-285750"/>
            <a:ext cx="2914800" cy="6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 rot="5400000">
            <a:off x="5817460" y="1624204"/>
            <a:ext cx="3963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 rot="5400000">
            <a:off x="2389359" y="23254"/>
            <a:ext cx="3963000" cy="4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🠶"/>
              <a:defRPr/>
            </a:lvl2pPr>
            <a:lvl3pPr marL="1371600" lvl="2" indent="-298450" rtl="0">
              <a:spcBef>
                <a:spcPts val="800"/>
              </a:spcBef>
              <a:spcAft>
                <a:spcPts val="0"/>
              </a:spcAft>
              <a:buSzPts val="1100"/>
              <a:buChar char="🠶"/>
              <a:defRPr/>
            </a:lvl3pPr>
            <a:lvl4pPr marL="1828800" lvl="3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4pPr>
            <a:lvl5pPr marL="2286000" lvl="4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5pPr>
            <a:lvl6pPr marL="2743200" lvl="5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6pPr>
            <a:lvl7pPr marL="3200400" lvl="6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7pPr>
            <a:lvl8pPr marL="3657600" lvl="7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8pPr>
            <a:lvl9pPr marL="4114800" lvl="8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2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1941909" y="1544063"/>
            <a:ext cx="66864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1941909" y="2647597"/>
            <a:ext cx="66864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2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3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4"/>
          </p:nvPr>
        </p:nvSpPr>
        <p:spPr>
          <a:xfrm>
            <a:off x="5375218" y="1909304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500"/>
              <a:buFont typeface="Century Gothic"/>
              <a:buNone/>
              <a:defRPr sz="15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1941910" y="4025503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2" y="171449"/>
            <a:ext cx="2138625" cy="4978942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0452" y="119"/>
            <a:ext cx="1767516" cy="5139853"/>
            <a:chOff x="6627813" y="195610"/>
            <a:chExt cx="1952625" cy="5678141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5610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3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🠶"/>
              <a:defRPr sz="11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JOlLIQSqj7TZr5ARtVHt1hfwc-gADee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rive.google.com/file/d/1cJOlLIQSqj7TZr5ARtVHt1hfwc-gADee/view?usp=sharing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homes/avi" TargetMode="External"/><Relationship Id="rId7" Type="http://schemas.openxmlformats.org/officeDocument/2006/relationships/hyperlink" Target="https://dev.mysql.com/doc/refman/8.0/en/mysql-index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ev.mysql.com/doc/workbench/en/" TargetMode="External"/><Relationship Id="rId5" Type="http://schemas.openxmlformats.org/officeDocument/2006/relationships/hyperlink" Target="http://www.cse.iitb.ac.in/~sudarsha" TargetMode="External"/><Relationship Id="rId4" Type="http://schemas.openxmlformats.org/officeDocument/2006/relationships/hyperlink" Target="http://www.cse.lehigh.edu/~kort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CSCE 5350 - Fundamentals of Database Systems</a:t>
            </a:r>
            <a:endParaRPr b="1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Fall - 2020</a:t>
            </a:r>
            <a:endParaRPr b="1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Dr. Junghwan Oh</a:t>
            </a:r>
            <a:endParaRPr sz="1600"/>
          </a:p>
        </p:txBody>
      </p:sp>
      <p:sp>
        <p:nvSpPr>
          <p:cNvPr id="169" name="Google Shape;169;p19"/>
          <p:cNvSpPr txBox="1">
            <a:spLocks noGrp="1"/>
          </p:cNvSpPr>
          <p:nvPr>
            <p:ph type="ctrTitle"/>
          </p:nvPr>
        </p:nvSpPr>
        <p:spPr>
          <a:xfrm>
            <a:off x="1941910" y="709325"/>
            <a:ext cx="6686400" cy="1697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R&amp;J Burgers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Restaurant Management System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Jerin Joseph &amp; Rimma Shilkina</a:t>
            </a:r>
            <a:endParaRPr sz="18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625" y="185075"/>
            <a:ext cx="953050" cy="10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22525"/>
            <a:ext cx="8223326" cy="1574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" y="3343750"/>
            <a:ext cx="7848700" cy="16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28"/>
          <p:cNvSpPr txBox="1"/>
          <p:nvPr/>
        </p:nvSpPr>
        <p:spPr>
          <a:xfrm>
            <a:off x="1933150" y="916650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Customer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984700" y="2976825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Employee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0812"/>
            <a:ext cx="8839199" cy="946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350" y="3179776"/>
            <a:ext cx="3067050" cy="140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929825" y="2782125"/>
            <a:ext cx="4750200" cy="220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Delivery person details are maintained independently from the Employees.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delivery person is assigned to a delivery area, and to only one delivery area.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Delivery areas are in a separate table called DeliveryArea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1955300" y="10177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DeliveryPerson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358275" y="2771450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DeliveryArea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88" y="941525"/>
            <a:ext cx="5439599" cy="23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50" y="3668275"/>
            <a:ext cx="4450700" cy="1357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929825" y="1195475"/>
            <a:ext cx="24648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Details about the order are stored in the order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OrderDetails acts as the transitional table.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5684850" y="4528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Orders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5601100" y="32749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OrderDetails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 Design (Contd…)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125" y="1398725"/>
            <a:ext cx="4699475" cy="1741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25" y="3684275"/>
            <a:ext cx="3687275" cy="962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31"/>
          <p:cNvSpPr txBox="1"/>
          <p:nvPr/>
        </p:nvSpPr>
        <p:spPr>
          <a:xfrm>
            <a:off x="5404425" y="1042175"/>
            <a:ext cx="21183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MenuItem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5201713" y="3381700"/>
            <a:ext cx="21183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Payment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929825" y="1119275"/>
            <a:ext cx="28191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list of items in the menu is stored in the MenuItem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price of each of items are stored in this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menu items are added to the order, the application uses this price to calculate the total amount for the order.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Payment table holds the information on the payment.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- Order Retrieval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914900" y="1111900"/>
            <a:ext cx="28191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query shows the order retrieval. 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shown in the first image, the order table only contains the ids for the customer and employee.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performing an inner join on the Order, Customer and Employee table, additional information about the customer and employee is retrieved.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75" y="1985050"/>
            <a:ext cx="5283025" cy="3114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270" y="902425"/>
            <a:ext cx="4859630" cy="1033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Queries - Delivery Person Details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311700" y="2390950"/>
            <a:ext cx="3761700" cy="247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DeliveryPerson table contains only the deliveryAreaId.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join query shown here to the right can be used to retrieve the delivery area associated with the delivery person.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0625"/>
            <a:ext cx="8679899" cy="12554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800" y="2455632"/>
            <a:ext cx="4765799" cy="180501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- Insert, Update &amp; Delete Queries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900300" y="1000075"/>
            <a:ext cx="7932000" cy="201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customer  (CustomerFirstName,CustomerLastName,CustomerStreet1,CustomerStreet2,CustomerCity,CustomerState,CustomerZip,CustomerPhone,CustomerEmail,CustomerOrders,CustomerCurrentDiscount) VALUES  ('George', 'Clooney', '1315 Riverchase Dr', 'Apt 2117', 'Coppell', 'TX', '75019', '2148020601', 'jeringeorge@gmail.com', 3, 3);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employee  (EmployeeFirstName, EmployeeLastName, EmployeeStreet1, EmployeeStreet2, EmployeeCity, EmployeeState, EmployeeZip, EmployeePhone) VALUES  ('Brad', 'Pitt', '1313 Beverly Hills Dr', 'Suite 3', 'Carrollton', 'TX', '75092', '1133224455');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r_j_burgers.order  (EmployeeID, DeliveryPersonID, CustomerID, OrderType, OrderTotalCost, DeliveryAddressID, OrderDateTime) VALUES  (5, null, 8, 'Delivery', 6.96, null, '2020-11-27');</a:t>
            </a:r>
            <a:endParaRPr b="1"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900300" y="3202700"/>
            <a:ext cx="7905000" cy="57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delete from customer where CustomerID = 5;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delete from employee where EmployeeID = 4;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900300" y="4187075"/>
            <a:ext cx="8001000" cy="57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update customer set CustomerFirstName = 'Willaim',CustomerLastName = 'Lorenza',CustomerStreet1 = '690 Rosia St',CustomerStreet2 = 'Apt 922',CustomerCity = 'Ernestine',CustomerState = 'MP',CustomerZip = '87111',CustomerPhone = '8111138738',CustomerEmail = 'Willaim.Lorenza@gmail.com',CustomerOrders = 27,CustomerCurrentDiscount = 3 where CustomerID = 13;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Normalization &amp; Indexing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"/>
          </p:nvPr>
        </p:nvSpPr>
        <p:spPr>
          <a:xfrm>
            <a:off x="949800" y="1000075"/>
            <a:ext cx="78825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We have designed the tables in a such a way to avoid Multi-Valued Dependency.  Hence 4NF Normalization was not required.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Hence the tables have been Normalized to BCNF.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Indexes were created wherever necessary.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Eg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 Customer table CustomerPhone and CustomerLastName attributes. As this makes it easier to lookup a customer based on the phone number and lastname.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MySQL uses B-Tree indexes by default in most cases.  B-TREE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Index was used in all our indexes.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Auto-Increment - MySQL supports the Auto-Increment feature.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Hence it was used to generate the primary keys for all the tables.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550" y="2852725"/>
            <a:ext cx="1361725" cy="231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933625" y="4618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design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1017025" y="1152475"/>
            <a:ext cx="78153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application follows the MVC (Model - View - Controller) Architecture, where the model, controller and view is separated into distinct layers.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13" y="2756650"/>
            <a:ext cx="5838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400" y="2374750"/>
            <a:ext cx="5033800" cy="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64900" y="445025"/>
            <a:ext cx="80673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Demo</a:t>
            </a:r>
            <a:endParaRPr dirty="0"/>
          </a:p>
        </p:txBody>
      </p:sp>
      <p:pic>
        <p:nvPicPr>
          <p:cNvPr id="302" name="Google Shape;302;p37" title="RMS_Final_Projec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575" y="1684421"/>
            <a:ext cx="4592596" cy="31678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8799CF-4C1E-4D5D-AC74-706D7D6D3498}"/>
              </a:ext>
            </a:extLst>
          </p:cNvPr>
          <p:cNvSpPr txBox="1"/>
          <p:nvPr/>
        </p:nvSpPr>
        <p:spPr>
          <a:xfrm>
            <a:off x="687165" y="1017725"/>
            <a:ext cx="720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https://drive.google.com/file/d/1cJOlLIQSqj7TZr5ARtVHt1hfwc-gADee/view?usp=sharing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1437634" y="1085850"/>
            <a:ext cx="6686700" cy="283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Scope of the project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Business rules</a:t>
            </a: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Database design and key elements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Application design and demo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Analysis of the project in terms of speed, accuracy, challenges,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1 - Speed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715800" y="627425"/>
            <a:ext cx="8116500" cy="74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We had created indexes to improve the speed of the application.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To analyze the performance of the queries, we inserted 10,000 rows into the customer table.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Then we queried the database using and ignoring the index.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375" y="2571750"/>
            <a:ext cx="1505875" cy="1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876" y="2643900"/>
            <a:ext cx="1671113" cy="14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1038625" y="1891200"/>
            <a:ext cx="30054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 from customer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CustomerPhone = "9172341717";</a:t>
            </a:r>
            <a:endParaRPr sz="1200"/>
          </a:p>
        </p:txBody>
      </p:sp>
      <p:sp>
        <p:nvSpPr>
          <p:cNvPr id="312" name="Google Shape;312;p38"/>
          <p:cNvSpPr txBox="1"/>
          <p:nvPr/>
        </p:nvSpPr>
        <p:spPr>
          <a:xfrm>
            <a:off x="5145150" y="1839150"/>
            <a:ext cx="3005400" cy="6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 from customer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ignore index (CustomerPhone)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CustomerPhone = "9172341717";</a:t>
            </a:r>
            <a:endParaRPr sz="1200"/>
          </a:p>
        </p:txBody>
      </p:sp>
      <p:cxnSp>
        <p:nvCxnSpPr>
          <p:cNvPr id="313" name="Google Shape;313;p38"/>
          <p:cNvCxnSpPr/>
          <p:nvPr/>
        </p:nvCxnSpPr>
        <p:spPr>
          <a:xfrm>
            <a:off x="4523625" y="1748950"/>
            <a:ext cx="7500" cy="33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 txBox="1"/>
          <p:nvPr/>
        </p:nvSpPr>
        <p:spPr>
          <a:xfrm>
            <a:off x="1563975" y="1509075"/>
            <a:ext cx="1232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Used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5876000" y="1459675"/>
            <a:ext cx="1611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Not Used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969463" y="4038175"/>
            <a:ext cx="3761700" cy="870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returned fast:  0.015 Secs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cost is very low.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query scanned only one row, because the index was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4619751" y="4116800"/>
            <a:ext cx="4132200" cy="870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was much slower:  0.031 Secs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cost is very high.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query scanned the entire table (9.86k rows)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2 - Accuracy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62" y="1648400"/>
            <a:ext cx="3192367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49" y="3714849"/>
            <a:ext cx="3601200" cy="11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446" y="3791050"/>
            <a:ext cx="4635226" cy="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835625" y="3263325"/>
            <a:ext cx="77235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shown below, we maintained the same date format across the application to maintain accuracy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1"/>
          </p:nvPr>
        </p:nvSpPr>
        <p:spPr>
          <a:xfrm>
            <a:off x="710250" y="1123425"/>
            <a:ext cx="77235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below queries show the accuracy of the database.  The accuracy was also manually validated.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505" y="1648400"/>
            <a:ext cx="4066620" cy="16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3 - Challenges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841250" y="1063925"/>
            <a:ext cx="7703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What challenges did we face in the development process?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raw data - To test the performance of the indexes and the query plans, we did not have enough data to perform the test.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technical issues during the design process: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schema must have unique names for constraints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table name is ORDER which is a keyword.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Faced some access issues because the user id used did not have the grants to create tables.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How did we overcome those?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raw data - We created an utility program to insert 10,000 rows into the customer table to setup the data for testing.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the ORDER Table name clash with the keyword, we used the table name along with the schema as “r_j_burgers.ORDER”.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documentations to resolve technical issues.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4 - Limitation &amp; Future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878150" y="1152475"/>
            <a:ext cx="79542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What are the limitations of the project?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does not have an authentication mechanism, it can be included.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does not allow the tip feature which is very important for American restaurants.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is currently hosted locally on our computer, the application can be deployed in the cloud and be open to the internet, so that multiple users can use it.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Path to future work?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Extend database with integrations to payment processors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customer data, more orders’ records and hence optimize the application to handle higher volume.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Database System Concepts (Seventh Edition) by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Avi Silberschatz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Henry F. Korth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S. Sudarshan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;McGraw-Hill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Database Systems: Design, Implementation, &amp; Management (13th edition) by Carlos Coronel, Steven Morris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MySQL Workbench -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https://dev.mysql.com/doc/workbench/en/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MySQL Indexes -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https://dev.mysql.com/doc/refman/8.0/en/mysql-indexes.html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  - UI Screenshots - Homepage</a:t>
            </a:r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00" y="1050175"/>
            <a:ext cx="7460750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 - List of Customers Screen</a:t>
            </a: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96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C - Add &amp; Edit Customer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1191325"/>
            <a:ext cx="3228483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733" y="1219550"/>
            <a:ext cx="3266913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D - List of Orders &amp; View Order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5" y="1191275"/>
            <a:ext cx="3768963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513" y="1191275"/>
            <a:ext cx="2638099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 E - Delivery Area and Payment</a:t>
            </a:r>
            <a:endParaRPr/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5" y="1017725"/>
            <a:ext cx="3502376" cy="98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50" y="2291950"/>
            <a:ext cx="3409575" cy="2597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925" y="1056675"/>
            <a:ext cx="4748076" cy="25557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subTitle" idx="1"/>
          </p:nvPr>
        </p:nvSpPr>
        <p:spPr>
          <a:xfrm>
            <a:off x="1513500" y="1378875"/>
            <a:ext cx="6739800" cy="3232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the project is to create an application to manage a restaurant based on a given business rules, with some assumptions necessary for the better implementation.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would consist of a relational database and a client User Interface application with various different functions to interact and manage the data.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title" idx="4294967295"/>
          </p:nvPr>
        </p:nvSpPr>
        <p:spPr>
          <a:xfrm>
            <a:off x="1622150" y="487050"/>
            <a:ext cx="66312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subTitle" idx="1"/>
          </p:nvPr>
        </p:nvSpPr>
        <p:spPr>
          <a:xfrm>
            <a:off x="1513500" y="1130325"/>
            <a:ext cx="6739800" cy="370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to perform a restaurant management system was built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Normalization of the tables performed to BCNF.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Table indexes created.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The cost of the various queries calculated.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UI was built to perform various operations for the restaurant management system. The application has the below features.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Employees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Customers - Add/ 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Orders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Delivery Areas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4294967295"/>
          </p:nvPr>
        </p:nvSpPr>
        <p:spPr>
          <a:xfrm>
            <a:off x="1622150" y="487050"/>
            <a:ext cx="66312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3"/>
          <p:cNvGraphicFramePr/>
          <p:nvPr/>
        </p:nvGraphicFramePr>
        <p:xfrm>
          <a:off x="1657800" y="1414450"/>
          <a:ext cx="6322500" cy="3025650"/>
        </p:xfrm>
        <a:graphic>
          <a:graphicData uri="http://schemas.openxmlformats.org/drawingml/2006/table">
            <a:tbl>
              <a:tblPr>
                <a:noFill/>
                <a:tableStyleId>{79470899-E2FD-416A-BBB6-8DB780DACD47}</a:tableStyleId>
              </a:tblPr>
              <a:tblGrid>
                <a:gridCol w="259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MySQL 8.0.2 (Community Edition)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GUI Tool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MySQL Workbench 8.0.21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Java/J2EE 1.8, Servlet, JDBC, Maven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HTML 5, JSP, JavaScript, CSS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Server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Apache Tomcat 8.5.59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616919" y="375633"/>
            <a:ext cx="6683700" cy="96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Technologies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rules - part 1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Fast-food restaurant “R&amp;J Burgers”is based in Plano, serves burgers, sides, and non-alcoholic beverages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Apart from providing food facility at their own premise, the restaurant takes orders online through its site. Phone orders are also entertained.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servers on the premises, guests serve themselves.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employee of restaurant trained to perform several duties: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orders (on premises, online, on phone),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accepts payments,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assembles orders,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gives orders to customers or assigns deliveries to delivery personnel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rules - part 2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deliver the orders, the restaurant has delivery personnel. Each delivery person is assigned to a specific area code. The delivery person can deliver only to the assigned area. Delivery is possible in the area within 15 miles radius.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order can either be DINE-IN or TAKE-OUT order.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customer record is maintained so that premium customers can be awarded discounts. There are 3 types of discounts: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10 – 30 orders – 3%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31 – 50 orders – 5%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51 – and more – 7%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75" y="104725"/>
            <a:ext cx="5449699" cy="4934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design (key ideas + DB Demo)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89250" y="1152475"/>
            <a:ext cx="81432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10 relations show only  “order to delivery” activities of a restaurant’s business.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Delivery address could differ from customer address.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Employees who deliver orders are separated from other employees because they participate in relationships that are unique.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One Zip Code can have multiple delivery areas.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OrderDetails is a transitional relation to avoid many-to-many relationship.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On-screen Show (16:9)</PresentationFormat>
  <Paragraphs>169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Spectral</vt:lpstr>
      <vt:lpstr>Noto Sans Symbols</vt:lpstr>
      <vt:lpstr>Courier New</vt:lpstr>
      <vt:lpstr>Arial</vt:lpstr>
      <vt:lpstr>Century Gothic</vt:lpstr>
      <vt:lpstr>Times New Roman</vt:lpstr>
      <vt:lpstr>Wisp</vt:lpstr>
      <vt:lpstr>R&amp;J Burgers Restaurant Management System   Jerin Joseph &amp; Rimma Shilkina</vt:lpstr>
      <vt:lpstr>Content</vt:lpstr>
      <vt:lpstr>Overview</vt:lpstr>
      <vt:lpstr>Scope of the Project</vt:lpstr>
      <vt:lpstr>Implementation Technologies</vt:lpstr>
      <vt:lpstr>Business rules - part 1</vt:lpstr>
      <vt:lpstr>Business rules - part 2</vt:lpstr>
      <vt:lpstr>DB schema</vt:lpstr>
      <vt:lpstr>DB design (key ideas + DB Demo)</vt:lpstr>
      <vt:lpstr>Database Design (Contd…)</vt:lpstr>
      <vt:lpstr>Database Design (Contd…)</vt:lpstr>
      <vt:lpstr>Database Design (Contd…)</vt:lpstr>
      <vt:lpstr>Database Design (Contd…) </vt:lpstr>
      <vt:lpstr>Queries - Order Retrieval</vt:lpstr>
      <vt:lpstr>Queries - Delivery Person Details </vt:lpstr>
      <vt:lpstr>Queries - Insert, Update &amp; Delete Queries</vt:lpstr>
      <vt:lpstr>Database Normalization &amp; Indexing</vt:lpstr>
      <vt:lpstr>Application design</vt:lpstr>
      <vt:lpstr>UI Demo</vt:lpstr>
      <vt:lpstr>Analysis - Part 1 - Speed</vt:lpstr>
      <vt:lpstr>Analysis - Part 2 - Accuracy</vt:lpstr>
      <vt:lpstr>Analysis - Part 3 - Challenges</vt:lpstr>
      <vt:lpstr>Analysis - Part 4 - Limitation &amp; Future</vt:lpstr>
      <vt:lpstr>References</vt:lpstr>
      <vt:lpstr>Appendix A  - UI Screenshots - Homepage</vt:lpstr>
      <vt:lpstr>Appendix B - List of Customers Screen</vt:lpstr>
      <vt:lpstr>Appendix C - Add &amp; Edit Customer</vt:lpstr>
      <vt:lpstr>Appendix D - List of Orders &amp; View Order</vt:lpstr>
      <vt:lpstr>Appendix  E - Delivery Area and Payment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R&amp;J Burgers Restaurant Management System   Jerin Joseph &amp; Rimma Shilkina</dc:title>
  <cp:lastModifiedBy>Jerin Joseph</cp:lastModifiedBy>
  <cp:revision>1</cp:revision>
  <dcterms:modified xsi:type="dcterms:W3CDTF">2020-11-28T03:07:02Z</dcterms:modified>
</cp:coreProperties>
</file>